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embeddedFontLst>
    <p:embeddedFont>
      <p:font typeface="Merriweather" panose="020B0604020202020204" charset="0"/>
      <p:regular r:id="rId7"/>
      <p:bold r:id="rId8"/>
      <p:italic r:id="rId9"/>
      <p:boldItalic r:id="rId10"/>
    </p:embeddedFont>
    <p:embeddedFont>
      <p:font typeface="Century Gothic" panose="020B0502020202020204" pitchFamily="34" charset="0"/>
      <p:regular r:id="rId11"/>
      <p:bold r:id="rId12"/>
      <p:italic r:id="rId13"/>
      <p:boldItalic r:id="rId14"/>
    </p:embeddedFont>
    <p:embeddedFont>
      <p:font typeface="Palatino Linotype" panose="02040502050505030304" pitchFamily="18" charset="0"/>
      <p:regular r:id="rId15"/>
      <p:bold r:id="rId16"/>
      <p:italic r:id="rId17"/>
      <p:boldItalic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2" roundtripDataSignature="AMtx7mglpUVYy/1zJrM4mBYIgRgRLTNZD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font" Target="fonts/font12.fntdata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font" Target="fonts/font11.fntdata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font" Target="fonts/font10.fntdata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font" Target="fonts/font9.fntdata"/><Relationship Id="rId23" Type="http://schemas.openxmlformats.org/officeDocument/2006/relationships/presProps" Target="presProps.xml"/><Relationship Id="rId10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font" Target="fonts/font8.fntdata"/><Relationship Id="rId22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6"/>
          <p:cNvSpPr txBox="1"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000"/>
              <a:buFont typeface="Palatino Linotype"/>
              <a:buNone/>
              <a:defRPr sz="8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6"/>
          <p:cNvSpPr txBox="1"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lvl="1" algn="ctr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6" name="Google Shape;16;p6"/>
          <p:cNvSpPr txBox="1">
            <a:spLocks noGrp="1"/>
          </p:cNvSpPr>
          <p:nvPr>
            <p:ph type="dt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45700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6"/>
          <p:cNvSpPr txBox="1">
            <a:spLocks noGrp="1"/>
          </p:cNvSpPr>
          <p:nvPr>
            <p:ph type="sldNum" idx="12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7425" tIns="45700" rIns="45700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8" name="Google Shape;18;p6"/>
          <p:cNvSpPr txBox="1">
            <a:spLocks noGrp="1"/>
          </p:cNvSpPr>
          <p:nvPr>
            <p:ph type="ftr" idx="11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5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322222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5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SzPts val="1800"/>
              <a:buChar char="o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SzPts val="1800"/>
              <a:buChar char="o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SzPts val="1800"/>
              <a:buChar char="o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SzPts val="1800"/>
              <a:buChar char="o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6" name="Google Shape;76;p15"/>
          <p:cNvSpPr txBox="1">
            <a:spLocks noGrp="1"/>
          </p:cNvSpPr>
          <p:nvPr>
            <p:ph type="dt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45700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5"/>
          <p:cNvSpPr txBox="1">
            <a:spLocks noGrp="1"/>
          </p:cNvSpPr>
          <p:nvPr>
            <p:ph type="ftr" idx="11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5"/>
          <p:cNvSpPr txBox="1">
            <a:spLocks noGrp="1"/>
          </p:cNvSpPr>
          <p:nvPr>
            <p:ph type="sldNum" idx="12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7425" tIns="45700" rIns="45700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6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322222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6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SzPts val="1800"/>
              <a:buChar char="o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SzPts val="1800"/>
              <a:buChar char="o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SzPts val="1800"/>
              <a:buChar char="o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SzPts val="1800"/>
              <a:buChar char="o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2" name="Google Shape;82;p16"/>
          <p:cNvSpPr txBox="1">
            <a:spLocks noGrp="1"/>
          </p:cNvSpPr>
          <p:nvPr>
            <p:ph type="dt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45700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6"/>
          <p:cNvSpPr txBox="1">
            <a:spLocks noGrp="1"/>
          </p:cNvSpPr>
          <p:nvPr>
            <p:ph type="ftr" idx="11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6"/>
          <p:cNvSpPr txBox="1">
            <a:spLocks noGrp="1"/>
          </p:cNvSpPr>
          <p:nvPr>
            <p:ph type="sldNum" idx="12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7425" tIns="45700" rIns="45700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7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322222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SzPts val="1800"/>
              <a:buChar char="o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SzPts val="1800"/>
              <a:buChar char="o"/>
              <a:defRPr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Char char="•"/>
              <a:defRPr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Char char="o"/>
              <a:defRPr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Char char="•"/>
              <a:defRPr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Char char="o"/>
              <a:defRPr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22" name="Google Shape;22;p7"/>
          <p:cNvSpPr txBox="1">
            <a:spLocks noGrp="1"/>
          </p:cNvSpPr>
          <p:nvPr>
            <p:ph type="dt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45700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7"/>
          <p:cNvSpPr txBox="1">
            <a:spLocks noGrp="1"/>
          </p:cNvSpPr>
          <p:nvPr>
            <p:ph type="ftr" idx="11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7"/>
          <p:cNvSpPr txBox="1">
            <a:spLocks noGrp="1"/>
          </p:cNvSpPr>
          <p:nvPr>
            <p:ph type="sldNum" idx="12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7425" tIns="45700" rIns="45700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8"/>
          <p:cNvSpPr txBox="1"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Palatino Linotype"/>
              <a:buNone/>
              <a:defRPr sz="4800">
                <a:solidFill>
                  <a:schemeClr val="dk2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8"/>
          <p:cNvSpPr txBox="1"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8" name="Google Shape;28;p8"/>
          <p:cNvSpPr txBox="1">
            <a:spLocks noGrp="1"/>
          </p:cNvSpPr>
          <p:nvPr>
            <p:ph type="dt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45700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8"/>
          <p:cNvSpPr txBox="1">
            <a:spLocks noGrp="1"/>
          </p:cNvSpPr>
          <p:nvPr>
            <p:ph type="ftr" idx="11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8"/>
          <p:cNvSpPr txBox="1">
            <a:spLocks noGrp="1"/>
          </p:cNvSpPr>
          <p:nvPr>
            <p:ph type="sldNum" idx="12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7425" tIns="45700" rIns="45700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1" name="Google Shape;31;p8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rgbClr val="7F7F7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</p:txBody>
      </p:sp>
      <p:sp>
        <p:nvSpPr>
          <p:cNvPr id="32" name="Google Shape;32;p8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rgbClr val="7F7F7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</p:txBody>
      </p:sp>
      <p:sp>
        <p:nvSpPr>
          <p:cNvPr id="33" name="Google Shape;33;p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rgbClr val="7F7F7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9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322222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9"/>
          <p:cNvSpPr txBox="1">
            <a:spLocks noGrp="1"/>
          </p:cNvSpPr>
          <p:nvPr>
            <p:ph type="body" idx="1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SzPts val="2400"/>
              <a:buChar char="•"/>
              <a:defRPr sz="2400"/>
            </a:lvl1pPr>
            <a:lvl2pPr marL="914400" lvl="1" indent="-33020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Char char="o"/>
              <a:defRPr sz="1600"/>
            </a:lvl2pPr>
            <a:lvl3pPr marL="1371600" lvl="2" indent="-33020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Char char="•"/>
              <a:defRPr sz="16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Char char="o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Char char="•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Char char="o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Char char="o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dt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45700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ftr" idx="11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sldNum" idx="12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7425" tIns="45700" rIns="45700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body" idx="2"/>
          </p:nvPr>
        </p:nvSpPr>
        <p:spPr>
          <a:xfrm>
            <a:off x="365760" y="1600200"/>
            <a:ext cx="4041648" cy="4526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SzPts val="1800"/>
              <a:buChar char="o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SzPts val="1800"/>
              <a:buChar char="o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SzPts val="1800"/>
              <a:buChar char="o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SzPts val="1800"/>
              <a:buChar char="o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Font typeface="Palatino Linotype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ctr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SzPts val="2400"/>
              <a:buNone/>
              <a:defRPr sz="2400" b="0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rgbClr val="7F7F7F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4" name="Google Shape;44;p10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41775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ctr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SzPts val="2400"/>
              <a:buNone/>
              <a:defRPr sz="2400" b="0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rgbClr val="7F7F7F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dt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45700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0"/>
          <p:cNvSpPr txBox="1">
            <a:spLocks noGrp="1"/>
          </p:cNvSpPr>
          <p:nvPr>
            <p:ph type="ftr" idx="11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sldNum" idx="12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7425" tIns="45700" rIns="45700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body" idx="3"/>
          </p:nvPr>
        </p:nvSpPr>
        <p:spPr>
          <a:xfrm>
            <a:off x="457200" y="2212848"/>
            <a:ext cx="4041648" cy="39136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SzPts val="1800"/>
              <a:buChar char="o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SzPts val="1800"/>
              <a:buChar char="o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SzPts val="1800"/>
              <a:buChar char="o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SzPts val="1800"/>
              <a:buChar char="o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10"/>
          <p:cNvSpPr txBox="1">
            <a:spLocks noGrp="1"/>
          </p:cNvSpPr>
          <p:nvPr>
            <p:ph type="body" idx="4"/>
          </p:nvPr>
        </p:nvSpPr>
        <p:spPr>
          <a:xfrm>
            <a:off x="4672584" y="2212848"/>
            <a:ext cx="4041648" cy="3913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SzPts val="1800"/>
              <a:buChar char="o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SzPts val="1800"/>
              <a:buChar char="o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SzPts val="1800"/>
              <a:buChar char="o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SzPts val="1800"/>
              <a:buChar char="o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1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322222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dt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45700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1"/>
          <p:cNvSpPr txBox="1">
            <a:spLocks noGrp="1"/>
          </p:cNvSpPr>
          <p:nvPr>
            <p:ph type="ftr" idx="11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1"/>
          <p:cNvSpPr txBox="1">
            <a:spLocks noGrp="1"/>
          </p:cNvSpPr>
          <p:nvPr>
            <p:ph type="sldNum" idx="12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7425" tIns="45700" rIns="45700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2"/>
          <p:cNvSpPr txBox="1">
            <a:spLocks noGrp="1"/>
          </p:cNvSpPr>
          <p:nvPr>
            <p:ph type="dt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45700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2"/>
          <p:cNvSpPr txBox="1">
            <a:spLocks noGrp="1"/>
          </p:cNvSpPr>
          <p:nvPr>
            <p:ph type="ftr" idx="11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2"/>
          <p:cNvSpPr txBox="1">
            <a:spLocks noGrp="1"/>
          </p:cNvSpPr>
          <p:nvPr>
            <p:ph type="sldNum" idx="12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7425" tIns="45700" rIns="45700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3"/>
          <p:cNvSpPr txBox="1"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Palatino Linotype"/>
              <a:buNone/>
              <a:defRPr sz="2800" b="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3"/>
          <p:cNvSpPr txBox="1">
            <a:spLocks noGrp="1"/>
          </p:cNvSpPr>
          <p:nvPr>
            <p:ph type="body" idx="1"/>
          </p:nvPr>
        </p:nvSpPr>
        <p:spPr>
          <a:xfrm>
            <a:off x="719137" y="273050"/>
            <a:ext cx="4995863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rgbClr val="7F7F7F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rgbClr val="7F7F7F"/>
              </a:buClr>
              <a:buSzPts val="2800"/>
              <a:buChar char="o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rgbClr val="7F7F7F"/>
              </a:buClr>
              <a:buSzPts val="2000"/>
              <a:buChar char="o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rgbClr val="7F7F7F"/>
              </a:buClr>
              <a:buSzPts val="2000"/>
              <a:buChar char="•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rgbClr val="7F7F7F"/>
              </a:buClr>
              <a:buSzPts val="2000"/>
              <a:buChar char="o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rgbClr val="7F7F7F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rgbClr val="7F7F7F"/>
              </a:buClr>
              <a:buSzPts val="2000"/>
              <a:buChar char="o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rgbClr val="7F7F7F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2" name="Google Shape;62;p13"/>
          <p:cNvSpPr txBox="1">
            <a:spLocks noGrp="1"/>
          </p:cNvSpPr>
          <p:nvPr>
            <p:ph type="body" idx="2"/>
          </p:nvPr>
        </p:nvSpPr>
        <p:spPr>
          <a:xfrm>
            <a:off x="5907087" y="2438400"/>
            <a:ext cx="3008313" cy="3687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125000"/>
              </a:lnSpc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None/>
              <a:defRPr sz="16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rgbClr val="7F7F7F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rgbClr val="7F7F7F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rgbClr val="7F7F7F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rgbClr val="7F7F7F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rgbClr val="7F7F7F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rgbClr val="7F7F7F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rgbClr val="7F7F7F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rgbClr val="7F7F7F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3" name="Google Shape;63;p13"/>
          <p:cNvSpPr txBox="1">
            <a:spLocks noGrp="1"/>
          </p:cNvSpPr>
          <p:nvPr>
            <p:ph type="dt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45700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3"/>
          <p:cNvSpPr txBox="1">
            <a:spLocks noGrp="1"/>
          </p:cNvSpPr>
          <p:nvPr>
            <p:ph type="ftr" idx="11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3"/>
          <p:cNvSpPr txBox="1">
            <a:spLocks noGrp="1"/>
          </p:cNvSpPr>
          <p:nvPr>
            <p:ph type="sldNum" idx="12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7425" tIns="45700" rIns="45700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4"/>
          <p:cNvSpPr txBox="1"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Palatino Linotype"/>
              <a:buNone/>
              <a:defRPr sz="2800" b="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4"/>
          <p:cNvSpPr>
            <a:spLocks noGrp="1"/>
          </p:cNvSpPr>
          <p:nvPr>
            <p:ph type="pic" idx="2"/>
          </p:nvPr>
        </p:nvSpPr>
        <p:spPr>
          <a:xfrm>
            <a:off x="1508126" y="1143000"/>
            <a:ext cx="6054724" cy="4541044"/>
          </a:xfrm>
          <a:prstGeom prst="rect">
            <a:avLst/>
          </a:prstGeom>
          <a:noFill/>
          <a:ln w="762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  <a:effectLst>
            <a:outerShdw blurRad="88900" dist="50800" dir="5400000" algn="ctr" rotWithShape="0">
              <a:srgbClr val="000000">
                <a:alpha val="24705"/>
              </a:srgbClr>
            </a:outerShdw>
          </a:effectLst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ctr" rtl="0">
              <a:spcBef>
                <a:spcPts val="640"/>
              </a:spcBef>
              <a:spcAft>
                <a:spcPts val="0"/>
              </a:spcAft>
              <a:buClr>
                <a:srgbClr val="7F7F7F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7F7F7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rgbClr val="7F7F7F"/>
              </a:buClr>
              <a:buSzPts val="2800"/>
              <a:buFont typeface="Courier New"/>
              <a:buNone/>
              <a:defRPr sz="2800" b="0" i="0" u="none" strike="noStrike" cap="none">
                <a:solidFill>
                  <a:srgbClr val="7F7F7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7F7F7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rgbClr val="7F7F7F"/>
              </a:buClr>
              <a:buSzPts val="2000"/>
              <a:buFont typeface="Courier New"/>
              <a:buNone/>
              <a:defRPr sz="2000" b="0" i="0" u="none" strike="noStrike" cap="none">
                <a:solidFill>
                  <a:srgbClr val="7F7F7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rgbClr val="7F7F7F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7F7F7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rgbClr val="7F7F7F"/>
              </a:buClr>
              <a:buSzPts val="2000"/>
              <a:buFont typeface="Courier New"/>
              <a:buNone/>
              <a:defRPr sz="2000" b="0" i="0" u="none" strike="noStrike" cap="none">
                <a:solidFill>
                  <a:srgbClr val="7F7F7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rgbClr val="7F7F7F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7F7F7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rgbClr val="7F7F7F"/>
              </a:buClr>
              <a:buSzPts val="2000"/>
              <a:buFont typeface="Courier New"/>
              <a:buNone/>
              <a:defRPr sz="2000" b="0" i="0" u="none" strike="noStrike" cap="none">
                <a:solidFill>
                  <a:srgbClr val="7F7F7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rgbClr val="7F7F7F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7F7F7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69" name="Google Shape;69;p14"/>
          <p:cNvSpPr txBox="1">
            <a:spLocks noGrp="1"/>
          </p:cNvSpPr>
          <p:nvPr>
            <p:ph type="body" idx="1"/>
          </p:nvPr>
        </p:nvSpPr>
        <p:spPr>
          <a:xfrm>
            <a:off x="1679576" y="5810250"/>
            <a:ext cx="5711824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None/>
              <a:defRPr sz="16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rgbClr val="7F7F7F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rgbClr val="7F7F7F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rgbClr val="7F7F7F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rgbClr val="7F7F7F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rgbClr val="7F7F7F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rgbClr val="7F7F7F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rgbClr val="7F7F7F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rgbClr val="7F7F7F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0" name="Google Shape;70;p14"/>
          <p:cNvSpPr txBox="1">
            <a:spLocks noGrp="1"/>
          </p:cNvSpPr>
          <p:nvPr>
            <p:ph type="dt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45700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4"/>
          <p:cNvSpPr txBox="1">
            <a:spLocks noGrp="1"/>
          </p:cNvSpPr>
          <p:nvPr>
            <p:ph type="ftr" idx="11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4"/>
          <p:cNvSpPr txBox="1">
            <a:spLocks noGrp="1"/>
          </p:cNvSpPr>
          <p:nvPr>
            <p:ph type="sldNum" idx="12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7425" tIns="45700" rIns="45700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1"/>
            </a:gs>
            <a:gs pos="50000">
              <a:schemeClr val="lt1"/>
            </a:gs>
            <a:gs pos="76000">
              <a:srgbClr val="F3F3F3"/>
            </a:gs>
            <a:gs pos="92000">
              <a:srgbClr val="D8D8D8"/>
            </a:gs>
            <a:gs pos="100000">
              <a:srgbClr val="D8D8D8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5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 rtl="0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Font typeface="Palatino Linotype"/>
              <a:buNone/>
              <a:defRPr sz="5400" b="0" i="0" u="none" strike="noStrike" cap="none">
                <a:solidFill>
                  <a:schemeClr val="dk2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7F7F7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30200" algn="l" rtl="0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Courier New"/>
              <a:buChar char="o"/>
              <a:defRPr sz="1600" b="0" i="0" u="none" strike="noStrike" cap="none">
                <a:solidFill>
                  <a:srgbClr val="7F7F7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30200" algn="l" rtl="0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7F7F7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Courier New"/>
              <a:buChar char="o"/>
              <a:defRPr sz="1600" b="0" i="0" u="none" strike="noStrike" cap="none">
                <a:solidFill>
                  <a:srgbClr val="7F7F7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7F7F7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Courier New"/>
              <a:buChar char="o"/>
              <a:defRPr sz="1600" b="0" i="0" u="none" strike="noStrike" cap="none">
                <a:solidFill>
                  <a:srgbClr val="7F7F7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7F7F7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Courier New"/>
              <a:buChar char="o"/>
              <a:defRPr sz="1600" b="0" i="0" u="none" strike="noStrike" cap="none">
                <a:solidFill>
                  <a:srgbClr val="7F7F7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rgbClr val="7F7F7F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7F7F7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" name="Google Shape;8;p5"/>
          <p:cNvSpPr txBox="1">
            <a:spLocks noGrp="1"/>
          </p:cNvSpPr>
          <p:nvPr>
            <p:ph type="dt" idx="10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45700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9pPr>
          </a:lstStyle>
          <a:p>
            <a:endParaRPr/>
          </a:p>
        </p:txBody>
      </p:sp>
      <p:sp>
        <p:nvSpPr>
          <p:cNvPr id="9" name="Google Shape;9;p5"/>
          <p:cNvSpPr txBox="1">
            <a:spLocks noGrp="1"/>
          </p:cNvSpPr>
          <p:nvPr>
            <p:ph type="ftr" idx="11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Palatino Linotype"/>
                <a:ea typeface="Palatino Linotype"/>
                <a:cs typeface="Palatino Linotype"/>
                <a:sym typeface="Palatino Linotype"/>
              </a:defRPr>
            </a:lvl9pPr>
          </a:lstStyle>
          <a:p>
            <a:endParaRPr/>
          </a:p>
        </p:txBody>
      </p:sp>
      <p:sp>
        <p:nvSpPr>
          <p:cNvPr id="10" name="Google Shape;10;p5"/>
          <p:cNvSpPr txBox="1">
            <a:spLocks noGrp="1"/>
          </p:cNvSpPr>
          <p:nvPr>
            <p:ph type="sldNum" idx="12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7425" tIns="45700" rIns="45700" bIns="45700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" name="Google Shape;11;p5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rgbClr val="7F7F7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</p:txBody>
      </p:sp>
      <p:sp>
        <p:nvSpPr>
          <p:cNvPr id="12" name="Google Shape;12;p5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rgbClr val="7F7F7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>
            <a:spLocks noGrp="1"/>
          </p:cNvSpPr>
          <p:nvPr>
            <p:ph type="ctrTitle"/>
          </p:nvPr>
        </p:nvSpPr>
        <p:spPr>
          <a:xfrm>
            <a:off x="685800" y="1428749"/>
            <a:ext cx="7772400" cy="3448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000"/>
              <a:buFont typeface="Palatino Linotype"/>
              <a:buNone/>
            </a:pPr>
            <a:r>
              <a:rPr lang="en-US"/>
              <a:t>“DISTANCE LEARNING”</a:t>
            </a:r>
            <a:endParaRPr/>
          </a:p>
        </p:txBody>
      </p:sp>
      <p:sp>
        <p:nvSpPr>
          <p:cNvPr id="90" name="Google Shape;90;p1"/>
          <p:cNvSpPr txBox="1"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</a:pPr>
            <a:r>
              <a:rPr lang="en-US" b="1"/>
              <a:t>Means we are not here in the same room but we are never far from each other!</a:t>
            </a:r>
            <a:endParaRPr b="1"/>
          </a:p>
        </p:txBody>
      </p:sp>
      <p:pic>
        <p:nvPicPr>
          <p:cNvPr id="91" name="Google Shape;91;p1" descr="C:\Users\Sallie\AppData\Local\Microsoft\Windows\INetCache\IE\FXHNCX3S\395px-Map_of_U.S._states_by_American_Human_Development_Index_2016.svg[1]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334000" y="152400"/>
            <a:ext cx="3609975" cy="24492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Font typeface="Palatino Linotype"/>
              <a:buNone/>
            </a:pPr>
            <a:r>
              <a:rPr lang="en-US"/>
              <a:t>You need to know</a:t>
            </a:r>
            <a:endParaRPr/>
          </a:p>
        </p:txBody>
      </p:sp>
      <p:sp>
        <p:nvSpPr>
          <p:cNvPr id="97" name="Google Shape;97;p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83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220"/>
              <a:buChar char="•"/>
            </a:pPr>
            <a:r>
              <a:rPr lang="en-US" sz="2220" b="1" dirty="0"/>
              <a:t>Learning continues – the virus does not slow or stop our objective…</a:t>
            </a:r>
            <a:endParaRPr dirty="0"/>
          </a:p>
          <a:p>
            <a:pPr marL="342900" lvl="0" indent="-342900" algn="l" rtl="0">
              <a:spcBef>
                <a:spcPts val="444"/>
              </a:spcBef>
              <a:spcAft>
                <a:spcPts val="0"/>
              </a:spcAft>
              <a:buClr>
                <a:srgbClr val="7F7F7F"/>
              </a:buClr>
              <a:buSzPts val="2220"/>
              <a:buChar char="•"/>
            </a:pPr>
            <a:r>
              <a:rPr lang="en-US" sz="2220" b="1" dirty="0"/>
              <a:t>What is that?</a:t>
            </a:r>
            <a:endParaRPr dirty="0"/>
          </a:p>
          <a:p>
            <a:pPr marL="342900" lvl="0" indent="-342900" algn="l" rtl="0">
              <a:spcBef>
                <a:spcPts val="444"/>
              </a:spcBef>
              <a:spcAft>
                <a:spcPts val="0"/>
              </a:spcAft>
              <a:buClr>
                <a:srgbClr val="7F7F7F"/>
              </a:buClr>
              <a:buSzPts val="2220"/>
              <a:buChar char="•"/>
            </a:pPr>
            <a:r>
              <a:rPr lang="en-US" sz="2220" b="1" dirty="0"/>
              <a:t>Our expectations of each other have not changed.. but maybe our sleeping habits have …so my office hours are </a:t>
            </a:r>
            <a:r>
              <a:rPr lang="en-US" sz="2220" b="1" dirty="0" smtClean="0"/>
              <a:t>8-4. If </a:t>
            </a:r>
            <a:r>
              <a:rPr lang="en-US" sz="2220" b="1" dirty="0"/>
              <a:t>the hours change, I will send everyone a message on Remind.</a:t>
            </a:r>
            <a:endParaRPr sz="2220" b="1" dirty="0"/>
          </a:p>
          <a:p>
            <a:pPr marL="342900" lvl="0" indent="-342900" algn="l" rtl="0">
              <a:spcBef>
                <a:spcPts val="444"/>
              </a:spcBef>
              <a:spcAft>
                <a:spcPts val="0"/>
              </a:spcAft>
              <a:buClr>
                <a:srgbClr val="7F7F7F"/>
              </a:buClr>
              <a:buSzPts val="2220"/>
              <a:buChar char="•"/>
            </a:pPr>
            <a:r>
              <a:rPr lang="en-US" sz="2220" b="1" dirty="0"/>
              <a:t>I am checking email and Remind frequently throughout  the day.</a:t>
            </a:r>
            <a:endParaRPr sz="2220" b="1" dirty="0"/>
          </a:p>
          <a:p>
            <a:pPr marL="342900" lvl="0" indent="-342900" algn="l" rtl="0">
              <a:spcBef>
                <a:spcPts val="444"/>
              </a:spcBef>
              <a:spcAft>
                <a:spcPts val="0"/>
              </a:spcAft>
              <a:buClr>
                <a:srgbClr val="7F7F7F"/>
              </a:buClr>
              <a:buSzPts val="2220"/>
              <a:buChar char="•"/>
            </a:pPr>
            <a:r>
              <a:rPr lang="en-US" sz="2220" b="1" dirty="0"/>
              <a:t>You may email or send me a message on Remind when you have questions.</a:t>
            </a:r>
            <a:endParaRPr sz="2220" b="1" dirty="0"/>
          </a:p>
          <a:p>
            <a:pPr marL="342900" lvl="0" indent="-342900" algn="l" rtl="0">
              <a:spcBef>
                <a:spcPts val="444"/>
              </a:spcBef>
              <a:spcAft>
                <a:spcPts val="0"/>
              </a:spcAft>
              <a:buClr>
                <a:srgbClr val="7F7F7F"/>
              </a:buClr>
              <a:buSzPts val="2220"/>
              <a:buChar char="•"/>
            </a:pPr>
            <a:r>
              <a:rPr lang="en-US" sz="2220" b="1" dirty="0"/>
              <a:t>All assignments will be posted in our class folder each day by 10:00 am. </a:t>
            </a:r>
            <a:r>
              <a:rPr lang="en-US" sz="2220" b="1" dirty="0" smtClean="0">
                <a:solidFill>
                  <a:srgbClr val="FF0000"/>
                </a:solidFill>
              </a:rPr>
              <a:t>Parents these are invitation only folder, if you would like to see what your child’s assignments are ask he/she to access the folder and show you. </a:t>
            </a:r>
            <a:endParaRPr sz="2220" b="1" dirty="0"/>
          </a:p>
          <a:p>
            <a:pPr marL="342900" lvl="0" indent="-201930" algn="l" rtl="0">
              <a:spcBef>
                <a:spcPts val="444"/>
              </a:spcBef>
              <a:spcAft>
                <a:spcPts val="0"/>
              </a:spcAft>
              <a:buClr>
                <a:srgbClr val="7F7F7F"/>
              </a:buClr>
              <a:buSzPts val="2220"/>
              <a:buNone/>
            </a:pPr>
            <a:endParaRPr sz="222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4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Palatino Linotype"/>
              <a:buNone/>
            </a:pPr>
            <a:r>
              <a:rPr lang="en-US" sz="4000" b="1"/>
              <a:t>And if you or your family need anything</a:t>
            </a:r>
            <a:endParaRPr sz="4000" b="1"/>
          </a:p>
        </p:txBody>
      </p:sp>
      <p:sp>
        <p:nvSpPr>
          <p:cNvPr id="103" name="Google Shape;103;p3"/>
          <p:cNvSpPr txBox="1">
            <a:spLocks noGrp="1"/>
          </p:cNvSpPr>
          <p:nvPr>
            <p:ph type="body" idx="1"/>
          </p:nvPr>
        </p:nvSpPr>
        <p:spPr>
          <a:xfrm>
            <a:off x="457200" y="2133600"/>
            <a:ext cx="8229600" cy="399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3000"/>
              <a:buChar char="•"/>
            </a:pPr>
            <a:r>
              <a:rPr lang="en-US" sz="3000" b="1" dirty="0"/>
              <a:t>You may find me here</a:t>
            </a:r>
            <a:endParaRPr sz="3000" b="1" dirty="0"/>
          </a:p>
          <a:p>
            <a:pPr marL="3429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 dirty="0"/>
              <a:t>email: prescsy@boe.richmond.k12.ga.us</a:t>
            </a:r>
            <a:endParaRPr sz="3000" b="1" dirty="0"/>
          </a:p>
          <a:p>
            <a:pPr marL="342900" lvl="0" indent="-342900" algn="l" rtl="0"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3000"/>
              <a:buChar char="•"/>
            </a:pPr>
            <a:r>
              <a:rPr lang="en-US" sz="3000" b="1" dirty="0"/>
              <a:t>Message me on </a:t>
            </a:r>
            <a:r>
              <a:rPr lang="en-US" sz="3000" b="1" dirty="0" smtClean="0"/>
              <a:t>Remind</a:t>
            </a:r>
          </a:p>
          <a:p>
            <a:pPr marL="342900" lvl="0" indent="-342900" algn="l" rtl="0">
              <a:spcBef>
                <a:spcPts val="600"/>
              </a:spcBef>
              <a:spcAft>
                <a:spcPts val="0"/>
              </a:spcAft>
              <a:buClr>
                <a:srgbClr val="7F7F7F"/>
              </a:buClr>
              <a:buSzPts val="3000"/>
              <a:buChar char="•"/>
            </a:pPr>
            <a:r>
              <a:rPr lang="en-US" b="1" dirty="0" smtClean="0"/>
              <a:t>I will schedule a weekly Zoom session so that we can “see” each other and answer questions.</a:t>
            </a:r>
            <a:endParaRPr b="1" dirty="0"/>
          </a:p>
        </p:txBody>
      </p:sp>
      <p:sp>
        <p:nvSpPr>
          <p:cNvPr id="104" name="Google Shape;104;p3"/>
          <p:cNvSpPr/>
          <p:nvPr/>
        </p:nvSpPr>
        <p:spPr>
          <a:xfrm>
            <a:off x="762000" y="4724400"/>
            <a:ext cx="7086600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 dirty="0">
                <a:solidFill>
                  <a:srgbClr val="7F7F7F"/>
                </a:solidFill>
                <a:latin typeface="Merriweather"/>
                <a:ea typeface="Merriweather"/>
                <a:cs typeface="Merriweather"/>
                <a:sym typeface="Merriweather"/>
              </a:rPr>
              <a:t>“In every crisis, doubt or confusion, take the higher path - the path of compassion, courage, understanding and love.” 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rgbClr val="7F7F7F"/>
                </a:solidFill>
                <a:latin typeface="Merriweather"/>
                <a:ea typeface="Merriweather"/>
                <a:cs typeface="Merriweather"/>
                <a:sym typeface="Merriweather"/>
              </a:rPr>
              <a:t>Amit Ray</a:t>
            </a:r>
            <a:endParaRPr sz="1800" b="1" dirty="0">
              <a:solidFill>
                <a:srgbClr val="7F7F7F"/>
              </a:solidFill>
              <a:latin typeface="Palatino Linotype"/>
              <a:ea typeface="Palatino Linotype"/>
              <a:cs typeface="Palatino Linotype"/>
              <a:sym typeface="Palatino Linotyp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4"/>
          <p:cNvSpPr txBox="1">
            <a:spLocks noGrp="1"/>
          </p:cNvSpPr>
          <p:nvPr>
            <p:ph type="title"/>
          </p:nvPr>
        </p:nvSpPr>
        <p:spPr>
          <a:xfrm>
            <a:off x="457200" y="304800"/>
            <a:ext cx="82296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Font typeface="Palatino Linotype"/>
              <a:buNone/>
            </a:pPr>
            <a:r>
              <a:rPr lang="en-US"/>
              <a:t>Tips to Help </a:t>
            </a:r>
            <a:r>
              <a:rPr lang="en-US" b="1"/>
              <a:t>Us (You and ME)</a:t>
            </a:r>
            <a:r>
              <a:rPr lang="en-US"/>
              <a:t>Make it Work</a:t>
            </a:r>
            <a:endParaRPr/>
          </a:p>
        </p:txBody>
      </p:sp>
      <p:sp>
        <p:nvSpPr>
          <p:cNvPr id="110" name="Google Shape;110;p4"/>
          <p:cNvSpPr txBox="1">
            <a:spLocks noGrp="1"/>
          </p:cNvSpPr>
          <p:nvPr>
            <p:ph type="body" idx="1"/>
          </p:nvPr>
        </p:nvSpPr>
        <p:spPr>
          <a:xfrm>
            <a:off x="457200" y="2209800"/>
            <a:ext cx="8229600" cy="39163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2400"/>
              <a:buChar char="•"/>
            </a:pPr>
            <a:r>
              <a:rPr lang="en-US" b="1"/>
              <a:t>Decide to carve out a specific time a day to do the class work.</a:t>
            </a:r>
            <a:endParaRPr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SzPts val="2400"/>
              <a:buChar char="•"/>
            </a:pPr>
            <a:r>
              <a:rPr lang="en-US" b="1"/>
              <a:t>Pretend you are in an actual ARJ classroom ...yes it is hard for me too!!!</a:t>
            </a:r>
            <a:endParaRPr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SzPts val="2400"/>
              <a:buChar char="•"/>
            </a:pPr>
            <a:r>
              <a:rPr lang="en-US" b="1"/>
              <a:t>Eliminate distractions. Close the door and shut off technology not related to the class.</a:t>
            </a:r>
            <a:endParaRPr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rgbClr val="7F7F7F"/>
              </a:buClr>
              <a:buSzPts val="2400"/>
              <a:buChar char="•"/>
            </a:pPr>
            <a:r>
              <a:rPr lang="en-US" b="1"/>
              <a:t>We are designing the work to be done in a small capsule of time.. commit to that amount of time!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xecutive">
  <a:themeElements>
    <a:clrScheme name="Executive">
      <a:dk1>
        <a:srgbClr val="000000"/>
      </a:dk1>
      <a:lt1>
        <a:srgbClr val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296</Words>
  <Application>Microsoft Office PowerPoint</Application>
  <PresentationFormat>On-screen Show (4:3)</PresentationFormat>
  <Paragraphs>21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Merriweather</vt:lpstr>
      <vt:lpstr>Century Gothic</vt:lpstr>
      <vt:lpstr>Courier New</vt:lpstr>
      <vt:lpstr>Arial</vt:lpstr>
      <vt:lpstr>Palatino Linotype</vt:lpstr>
      <vt:lpstr>Executive</vt:lpstr>
      <vt:lpstr>“DISTANCE LEARNING”</vt:lpstr>
      <vt:lpstr>You need to know</vt:lpstr>
      <vt:lpstr>And if you or your family need anything</vt:lpstr>
      <vt:lpstr>Tips to Help Us (You and ME)Make it 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“DISTANCE LEARNING”</dc:title>
  <dc:creator>Sallie</dc:creator>
  <cp:lastModifiedBy>Prescott, Sydney</cp:lastModifiedBy>
  <cp:revision>3</cp:revision>
  <dcterms:created xsi:type="dcterms:W3CDTF">2020-03-15T22:24:27Z</dcterms:created>
  <dcterms:modified xsi:type="dcterms:W3CDTF">2020-03-17T15:12:27Z</dcterms:modified>
</cp:coreProperties>
</file>